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6" r:id="rId1"/>
  </p:sldMasterIdLst>
  <p:sldIdLst>
    <p:sldId id="256" r:id="rId2"/>
    <p:sldId id="258" r:id="rId3"/>
    <p:sldId id="260" r:id="rId4"/>
    <p:sldId id="261" r:id="rId5"/>
    <p:sldId id="262" r:id="rId6"/>
  </p:sldIdLst>
  <p:sldSz cx="6858000" cy="9144000" type="screen4x3"/>
  <p:notesSz cx="6858000" cy="9144000"/>
  <p:defaultTextStyle>
    <a:defPPr>
      <a:defRPr lang="en-US"/>
    </a:defPPr>
    <a:lvl1pPr marL="0" algn="l" defTabSz="804565" rtl="0" eaLnBrk="1" latinLnBrk="0" hangingPunct="1">
      <a:defRPr sz="1584" kern="1200">
        <a:solidFill>
          <a:schemeClr val="tx1"/>
        </a:solidFill>
        <a:latin typeface="+mn-lt"/>
        <a:ea typeface="+mn-ea"/>
        <a:cs typeface="+mn-cs"/>
      </a:defRPr>
    </a:lvl1pPr>
    <a:lvl2pPr marL="402282" algn="l" defTabSz="804565" rtl="0" eaLnBrk="1" latinLnBrk="0" hangingPunct="1">
      <a:defRPr sz="1584" kern="1200">
        <a:solidFill>
          <a:schemeClr val="tx1"/>
        </a:solidFill>
        <a:latin typeface="+mn-lt"/>
        <a:ea typeface="+mn-ea"/>
        <a:cs typeface="+mn-cs"/>
      </a:defRPr>
    </a:lvl2pPr>
    <a:lvl3pPr marL="804565" algn="l" defTabSz="804565" rtl="0" eaLnBrk="1" latinLnBrk="0" hangingPunct="1">
      <a:defRPr sz="1584" kern="1200">
        <a:solidFill>
          <a:schemeClr val="tx1"/>
        </a:solidFill>
        <a:latin typeface="+mn-lt"/>
        <a:ea typeface="+mn-ea"/>
        <a:cs typeface="+mn-cs"/>
      </a:defRPr>
    </a:lvl3pPr>
    <a:lvl4pPr marL="1206848" algn="l" defTabSz="804565" rtl="0" eaLnBrk="1" latinLnBrk="0" hangingPunct="1">
      <a:defRPr sz="1584" kern="1200">
        <a:solidFill>
          <a:schemeClr val="tx1"/>
        </a:solidFill>
        <a:latin typeface="+mn-lt"/>
        <a:ea typeface="+mn-ea"/>
        <a:cs typeface="+mn-cs"/>
      </a:defRPr>
    </a:lvl4pPr>
    <a:lvl5pPr marL="1609131" algn="l" defTabSz="804565" rtl="0" eaLnBrk="1" latinLnBrk="0" hangingPunct="1">
      <a:defRPr sz="1584" kern="1200">
        <a:solidFill>
          <a:schemeClr val="tx1"/>
        </a:solidFill>
        <a:latin typeface="+mn-lt"/>
        <a:ea typeface="+mn-ea"/>
        <a:cs typeface="+mn-cs"/>
      </a:defRPr>
    </a:lvl5pPr>
    <a:lvl6pPr marL="2011413" algn="l" defTabSz="804565" rtl="0" eaLnBrk="1" latinLnBrk="0" hangingPunct="1">
      <a:defRPr sz="1584" kern="1200">
        <a:solidFill>
          <a:schemeClr val="tx1"/>
        </a:solidFill>
        <a:latin typeface="+mn-lt"/>
        <a:ea typeface="+mn-ea"/>
        <a:cs typeface="+mn-cs"/>
      </a:defRPr>
    </a:lvl6pPr>
    <a:lvl7pPr marL="2413695" algn="l" defTabSz="804565" rtl="0" eaLnBrk="1" latinLnBrk="0" hangingPunct="1">
      <a:defRPr sz="1584" kern="1200">
        <a:solidFill>
          <a:schemeClr val="tx1"/>
        </a:solidFill>
        <a:latin typeface="+mn-lt"/>
        <a:ea typeface="+mn-ea"/>
        <a:cs typeface="+mn-cs"/>
      </a:defRPr>
    </a:lvl7pPr>
    <a:lvl8pPr marL="2815978" algn="l" defTabSz="804565" rtl="0" eaLnBrk="1" latinLnBrk="0" hangingPunct="1">
      <a:defRPr sz="1584" kern="1200">
        <a:solidFill>
          <a:schemeClr val="tx1"/>
        </a:solidFill>
        <a:latin typeface="+mn-lt"/>
        <a:ea typeface="+mn-ea"/>
        <a:cs typeface="+mn-cs"/>
      </a:defRPr>
    </a:lvl8pPr>
    <a:lvl9pPr marL="3218261" algn="l" defTabSz="804565" rtl="0" eaLnBrk="1" latinLnBrk="0" hangingPunct="1">
      <a:defRPr sz="1584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7"/>
    <p:restoredTop sz="94687"/>
  </p:normalViewPr>
  <p:slideViewPr>
    <p:cSldViewPr snapToGrid="0" snapToObjects="1">
      <p:cViewPr>
        <p:scale>
          <a:sx n="249" d="100"/>
          <a:sy n="249" d="100"/>
        </p:scale>
        <p:origin x="752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496484"/>
            <a:ext cx="5829300" cy="3183467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4802717"/>
            <a:ext cx="5143500" cy="2207683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33200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9782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486834"/>
            <a:ext cx="1478756" cy="774911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486834"/>
            <a:ext cx="4350544" cy="77491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0427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91240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279653"/>
            <a:ext cx="5915025" cy="3803649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119286"/>
            <a:ext cx="5915025" cy="2000249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7146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434167"/>
            <a:ext cx="2914650" cy="5801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15607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486836"/>
            <a:ext cx="5915025" cy="176741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241551"/>
            <a:ext cx="2901255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340100"/>
            <a:ext cx="2901255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241551"/>
            <a:ext cx="2915543" cy="1098549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340100"/>
            <a:ext cx="2915543" cy="4912784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81309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3916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548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316569"/>
            <a:ext cx="3471863" cy="6498167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8950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09600"/>
            <a:ext cx="2211884" cy="21336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316569"/>
            <a:ext cx="3471863" cy="6498167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743200"/>
            <a:ext cx="2211884" cy="508211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73354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486836"/>
            <a:ext cx="5915025" cy="17674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434167"/>
            <a:ext cx="5915025" cy="580178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70A3BE-5BEB-4545-8E12-47FA655D4E6A}" type="datetimeFigureOut">
              <a:rPr lang="en-US" smtClean="0"/>
              <a:t>3/10/16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8475136"/>
            <a:ext cx="2314575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8475136"/>
            <a:ext cx="154305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9092FD-3704-B04E-B06B-2BBB70EE044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5406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2066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488" y="486837"/>
            <a:ext cx="5915025" cy="1086454"/>
          </a:xfrm>
        </p:spPr>
        <p:txBody>
          <a:bodyPr/>
          <a:lstStyle/>
          <a:p>
            <a:r>
              <a:rPr lang="en-US" dirty="0" err="1" smtClean="0"/>
              <a:t>Classad</a:t>
            </a:r>
            <a:r>
              <a:rPr lang="en-US" dirty="0" smtClean="0"/>
              <a:t>: </a:t>
            </a:r>
            <a:r>
              <a:rPr lang="en-US" dirty="0" err="1" smtClean="0"/>
              <a:t>glidefactory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File: </a:t>
            </a:r>
            <a:r>
              <a:rPr lang="en-US" dirty="0" err="1" smtClean="0"/>
              <a:t>factory_publish.png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9461484"/>
              </p:ext>
            </p:extLst>
          </p:nvPr>
        </p:nvGraphicFramePr>
        <p:xfrm>
          <a:off x="556591" y="2103230"/>
          <a:ext cx="5829922" cy="634746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914961"/>
                <a:gridCol w="2914961"/>
              </a:tblGrid>
              <a:tr h="163286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Published </a:t>
                      </a:r>
                      <a:r>
                        <a:rPr lang="en-US" sz="1000" i="1" dirty="0" err="1" smtClean="0"/>
                        <a:t>glidefactory</a:t>
                      </a:r>
                      <a:r>
                        <a:rPr lang="en-US" sz="1000" i="1" dirty="0" smtClean="0"/>
                        <a:t> </a:t>
                      </a:r>
                      <a:r>
                        <a:rPr lang="en-US" sz="1000" dirty="0" err="1" smtClean="0"/>
                        <a:t>Classad</a:t>
                      </a:r>
                      <a:endParaRPr lang="en-US" sz="1000" dirty="0"/>
                    </a:p>
                  </a:txBody>
                  <a:tcPr marL="48986" marR="48986" marT="24493" marB="24493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Comments</a:t>
                      </a:r>
                      <a:endParaRPr lang="en-US" sz="1000" dirty="0"/>
                    </a:p>
                  </a:txBody>
                  <a:tcPr marL="48986" marR="48986" marT="24493" marB="24493">
                    <a:solidFill>
                      <a:schemeClr val="accent2"/>
                    </a:solidFill>
                  </a:tcPr>
                </a:tc>
              </a:tr>
              <a:tr h="709069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EntryName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"TEST_SITE_1"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FactoryName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GlideinFactory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-master"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MyType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glidefactory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  <a:p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= "TEST_SITE_1@v1_0@GlideinFactory-master"</a:t>
                      </a:r>
                    </a:p>
                    <a:p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USE_CCB = "True</a:t>
                      </a:r>
                      <a:r>
                        <a:rPr lang="ru-RU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  <a:endParaRPr lang="en-US" sz="8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GlideinMyType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glidefactory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"v1_0"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Information about</a:t>
                      </a:r>
                      <a:r>
                        <a:rPr lang="en-US" sz="800" baseline="0" dirty="0" smtClean="0"/>
                        <a:t> the entry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331879"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Attribute</a:t>
                      </a:r>
                      <a:r>
                        <a:rPr lang="en-US" sz="800" baseline="0" dirty="0" smtClean="0"/>
                        <a:t>1=</a:t>
                      </a:r>
                      <a:r>
                        <a:rPr lang="ru-RU" sz="800" baseline="0" dirty="0" smtClean="0"/>
                        <a:t>"</a:t>
                      </a:r>
                      <a:r>
                        <a:rPr lang="en-US" sz="800" baseline="0" dirty="0" smtClean="0"/>
                        <a:t>Value1</a:t>
                      </a:r>
                      <a:r>
                        <a:rPr lang="ru-RU" sz="800" baseline="0" dirty="0" smtClean="0"/>
                        <a:t>"</a:t>
                      </a:r>
                      <a:endParaRPr lang="en-US" sz="800" baseline="0" dirty="0" smtClean="0"/>
                    </a:p>
                    <a:p>
                      <a:r>
                        <a:rPr lang="en-US" sz="800" baseline="0" dirty="0" smtClean="0"/>
                        <a:t>[</a:t>
                      </a:r>
                      <a:r>
                        <a:rPr lang="is-IS" sz="800" baseline="0" dirty="0" smtClean="0"/>
                        <a:t>…]</a:t>
                      </a:r>
                    </a:p>
                    <a:p>
                      <a:r>
                        <a:rPr lang="is-IS" sz="800" baseline="0" dirty="0" smtClean="0"/>
                        <a:t>AttributeN=</a:t>
                      </a:r>
                      <a:r>
                        <a:rPr lang="ru-RU" sz="800" baseline="0" dirty="0" smtClean="0"/>
                        <a:t>"</a:t>
                      </a:r>
                      <a:r>
                        <a:rPr lang="is-IS" sz="800" baseline="0" dirty="0" smtClean="0"/>
                        <a:t>ValueN</a:t>
                      </a:r>
                      <a:r>
                        <a:rPr lang="ru-RU" sz="800" baseline="0" dirty="0" smtClean="0"/>
                        <a:t>"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Attributes that describe different characteristics of the </a:t>
                      </a:r>
                      <a:r>
                        <a:rPr lang="en-US" sz="800" dirty="0" err="1" smtClean="0"/>
                        <a:t>glidein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709069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GlideinParamCONDOR_ARCH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"default"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GlideinParamCONDOR_OS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"default"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GlideinParamCONDOR_VERSION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"default"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GlideinParamGLIDEIN_Collector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"Fake"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GlideinParamGLIDEIN_Report_Failed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"NEVER"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GlideinParamUSE_MATCH_AUTH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"True"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Entry</a:t>
                      </a:r>
                      <a:r>
                        <a:rPr lang="en-US" sz="800" baseline="0" dirty="0" smtClean="0"/>
                        <a:t> </a:t>
                      </a:r>
                      <a:r>
                        <a:rPr lang="en-US" sz="800" dirty="0" smtClean="0"/>
                        <a:t>configuration</a:t>
                      </a:r>
                      <a:r>
                        <a:rPr lang="en-US" sz="800" baseline="0" dirty="0" smtClean="0"/>
                        <a:t> attributes set as </a:t>
                      </a:r>
                      <a:r>
                        <a:rPr lang="ru-RU" sz="800" baseline="0" dirty="0" smtClean="0"/>
                        <a:t>"</a:t>
                      </a:r>
                      <a:r>
                        <a:rPr lang="en-US" sz="800" baseline="0" dirty="0" smtClean="0"/>
                        <a:t>parameter</a:t>
                      </a:r>
                      <a:r>
                        <a:rPr lang="ru-RU" sz="800" baseline="0" dirty="0" smtClean="0"/>
                        <a:t>"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897664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GlideinConfigDefaultPerFrontendMaxGlideins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5000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GlideinConfigDefaultPerFrontendMaxHeld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50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GlideinConfigDefaultPerFrontendMaxIdle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GlideinConfigPerEntryMaxGlideins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GlideinConfigPerEntryMaxHeld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GlideinConfigPerEntryMaxIdle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2000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GlideinConfigPerFrontendMaxGlideins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GlideinConfigPerFrontendMaxHeld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GlideinConfigPerFrontendMaxIdle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Various limits configured</a:t>
                      </a:r>
                      <a:r>
                        <a:rPr lang="en-US" sz="800" baseline="0" dirty="0" smtClean="0"/>
                        <a:t> for this entry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1652044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GlideinMonitorTotalClientMonitorGlideIdle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GlideinMonitorTotalClientMonitorGlideRunning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GlideinMonitorTotalClientMonitorGlideTotal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GlideinMonitorTotalClientMonitorInfoAge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990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GlideinMonitorTotalClientMonitorJobsIdle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GlideinMonitorTotalClientMonitorJobsRunHere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GlideinMonitorTotalClientMonitorJobsRunning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GlideinMonitorTotalRequestedIdle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GlideinMonitorTotalRequestedMaxGlideins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GlideinMonitorTotalStatusHeld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GlideinMonitorTotalStatusIdleOther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GlideinMonitorTotalStatusPending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GlideinMonitorTotalStatusStageIn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GlideinMonitorTotalStatusStageOut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GlideinMonitorTotalStatusWait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Entry Monitoring data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614771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AuthenticatedIdentity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"factory@fermicloud159.fnal.gov"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GLIDEIN_SupportedAuthenticationMethod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grid_proxy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PubKeyID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"989a0c957e0aea125c910b73389841f9"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PubKeyType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"RSA"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PubKeyValue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"&lt;Key&gt;"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SupportedSignTypes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"sha1"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Various security related attributes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</a:tbl>
          </a:graphicData>
        </a:graphic>
      </p:graphicFrame>
      <p:grpSp>
        <p:nvGrpSpPr>
          <p:cNvPr id="8" name="Group 7"/>
          <p:cNvGrpSpPr/>
          <p:nvPr/>
        </p:nvGrpSpPr>
        <p:grpSpPr>
          <a:xfrm>
            <a:off x="865455" y="1653448"/>
            <a:ext cx="4354286" cy="369625"/>
            <a:chOff x="1255058" y="1380878"/>
            <a:chExt cx="8128000" cy="689968"/>
          </a:xfrm>
        </p:grpSpPr>
        <p:grpSp>
          <p:nvGrpSpPr>
            <p:cNvPr id="4" name="Group 3"/>
            <p:cNvGrpSpPr/>
            <p:nvPr/>
          </p:nvGrpSpPr>
          <p:grpSpPr>
            <a:xfrm>
              <a:off x="1255058" y="1515874"/>
              <a:ext cx="8128000" cy="554972"/>
              <a:chOff x="1255058" y="1515874"/>
              <a:chExt cx="7046260" cy="554972"/>
            </a:xfrm>
          </p:grpSpPr>
          <p:sp>
            <p:nvSpPr>
              <p:cNvPr id="6" name="Rectangle 5"/>
              <p:cNvSpPr/>
              <p:nvPr/>
            </p:nvSpPr>
            <p:spPr>
              <a:xfrm>
                <a:off x="1255058" y="1515874"/>
                <a:ext cx="2089686" cy="55497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err="1"/>
                  <a:t>Glidein</a:t>
                </a:r>
                <a:r>
                  <a:rPr lang="en-US" sz="1000" b="1" dirty="0"/>
                  <a:t> Factory Entry</a:t>
                </a:r>
                <a:endParaRPr lang="en-US" sz="1000" b="1" dirty="0"/>
              </a:p>
            </p:txBody>
          </p:sp>
          <p:sp>
            <p:nvSpPr>
              <p:cNvPr id="7" name="Rounded Rectangle 6"/>
              <p:cNvSpPr/>
              <p:nvPr/>
            </p:nvSpPr>
            <p:spPr>
              <a:xfrm>
                <a:off x="6862482" y="1515875"/>
                <a:ext cx="1438836" cy="554971"/>
              </a:xfrm>
              <a:prstGeom prst="roundRect">
                <a:avLst/>
              </a:prstGeom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/>
                  <a:t>Collector</a:t>
                </a:r>
                <a:endParaRPr lang="en-US" sz="1000" b="1" dirty="0"/>
              </a:p>
            </p:txBody>
          </p:sp>
          <p:cxnSp>
            <p:nvCxnSpPr>
              <p:cNvPr id="9" name="Straight Arrow Connector 8"/>
              <p:cNvCxnSpPr>
                <a:stCxn id="6" idx="3"/>
                <a:endCxn id="7" idx="1"/>
              </p:cNvCxnSpPr>
              <p:nvPr/>
            </p:nvCxnSpPr>
            <p:spPr>
              <a:xfrm>
                <a:off x="3344744" y="1793360"/>
                <a:ext cx="3517738" cy="2"/>
              </a:xfrm>
              <a:prstGeom prst="straightConnector1">
                <a:avLst/>
              </a:prstGeom>
              <a:ln w="25400">
                <a:solidFill>
                  <a:schemeClr val="tx1"/>
                </a:solidFill>
                <a:tailEnd type="stealth" w="med" len="lg"/>
              </a:ln>
              <a:effectLst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5" name="TextBox 4"/>
            <p:cNvSpPr txBox="1"/>
            <p:nvPr/>
          </p:nvSpPr>
          <p:spPr>
            <a:xfrm>
              <a:off x="4174433" y="1380878"/>
              <a:ext cx="2475207" cy="45961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/>
                <a:t>Publish </a:t>
              </a:r>
              <a:r>
                <a:rPr lang="en-US" sz="1000" dirty="0" err="1"/>
                <a:t>glidein</a:t>
              </a:r>
              <a:r>
                <a:rPr lang="en-US" sz="1000" dirty="0"/>
                <a:t> entries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131370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488" y="486837"/>
            <a:ext cx="5915025" cy="1086454"/>
          </a:xfrm>
        </p:spPr>
        <p:txBody>
          <a:bodyPr/>
          <a:lstStyle/>
          <a:p>
            <a:r>
              <a:rPr lang="en-US" dirty="0" err="1" smtClean="0"/>
              <a:t>Classad</a:t>
            </a:r>
            <a:r>
              <a:rPr lang="en-US" dirty="0" smtClean="0"/>
              <a:t>: </a:t>
            </a:r>
            <a:r>
              <a:rPr lang="en-US" dirty="0" err="1" smtClean="0"/>
              <a:t>glidefactoryclient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File: </a:t>
            </a:r>
            <a:r>
              <a:rPr lang="en-US" dirty="0" err="1" smtClean="0"/>
              <a:t>factory_client_publish.png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8514737"/>
              </p:ext>
            </p:extLst>
          </p:nvPr>
        </p:nvGraphicFramePr>
        <p:xfrm>
          <a:off x="556591" y="2103230"/>
          <a:ext cx="5829922" cy="656626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914961"/>
                <a:gridCol w="2914961"/>
              </a:tblGrid>
              <a:tr h="163286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Published </a:t>
                      </a:r>
                      <a:r>
                        <a:rPr lang="en-US" sz="1000" i="1" dirty="0" err="1" smtClean="0"/>
                        <a:t>glidefactoryclient</a:t>
                      </a:r>
                      <a:r>
                        <a:rPr lang="en-US" sz="1000" i="1" dirty="0" smtClean="0"/>
                        <a:t> </a:t>
                      </a:r>
                      <a:r>
                        <a:rPr lang="en-US" sz="1000" dirty="0" err="1" smtClean="0"/>
                        <a:t>Classad</a:t>
                      </a:r>
                      <a:endParaRPr lang="en-US" sz="1000" dirty="0"/>
                    </a:p>
                  </a:txBody>
                  <a:tcPr marL="48986" marR="48986" marT="24493" marB="24493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Comments</a:t>
                      </a:r>
                      <a:endParaRPr lang="en-US" sz="1000" dirty="0"/>
                    </a:p>
                  </a:txBody>
                  <a:tcPr marL="48986" marR="48986" marT="24493" marB="24493">
                    <a:solidFill>
                      <a:schemeClr val="accent2"/>
                    </a:solidFill>
                  </a:tcPr>
                </a:tc>
              </a:tr>
              <a:tr h="709069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GlideinMyType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glidefactoryclient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MyType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glidefactoryclient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  <a:p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= "TEST_SITE_1@v1_0@GlideinFactory-master@Frontend-master-v1_0.main"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ReqClientName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"Frontend-master-v1_0.main"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ReqClientReqName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"TEST_SITE_1@v1_0@GlideinFactory-master"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ReqEntryName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"TEST_SITE_1"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ReqFactoryName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GlideinFactory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-master"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ReqGlidein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"TEST_SITE_1@v1_0@GlideinFactory-master"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ReqGlideinName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"v1_0"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One</a:t>
                      </a:r>
                      <a:r>
                        <a:rPr lang="en-US" sz="800" baseline="0" dirty="0" smtClean="0"/>
                        <a:t> </a:t>
                      </a:r>
                      <a:r>
                        <a:rPr lang="en-US" sz="800" baseline="0" dirty="0" err="1" smtClean="0"/>
                        <a:t>glidefactoryclient</a:t>
                      </a:r>
                      <a:r>
                        <a:rPr lang="en-US" sz="800" baseline="0" dirty="0" smtClean="0"/>
                        <a:t> </a:t>
                      </a:r>
                      <a:r>
                        <a:rPr lang="en-US" sz="800" baseline="0" dirty="0" err="1" smtClean="0"/>
                        <a:t>classad</a:t>
                      </a:r>
                      <a:r>
                        <a:rPr lang="en-US" sz="800" baseline="0" dirty="0" smtClean="0"/>
                        <a:t> per client per credential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709069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GlideinParamCONDOR_ARCH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"default"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GlideinParamCONDOR_OS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"default"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GlideinParamCONDOR_VERSION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"default"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GlideinParamGLIDEIN_Collector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"Fake"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GlideinParamGLIDEIN_Report_Failed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"NEVER"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GlideinParamUSE_MATCH_AUTH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"True"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Configuration</a:t>
                      </a:r>
                      <a:r>
                        <a:rPr lang="en-US" sz="800" baseline="0" dirty="0" smtClean="0"/>
                        <a:t> attributes in factory and in the frontend set as </a:t>
                      </a:r>
                      <a:r>
                        <a:rPr lang="ru-RU" sz="800" baseline="0" dirty="0" smtClean="0"/>
                        <a:t>"</a:t>
                      </a:r>
                      <a:r>
                        <a:rPr lang="en-US" sz="800" baseline="0" dirty="0" smtClean="0"/>
                        <a:t>parameter</a:t>
                      </a:r>
                      <a:r>
                        <a:rPr lang="ru-RU" sz="800" baseline="0" dirty="0" smtClean="0"/>
                        <a:t>”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1652044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GlideinMonitorClientMonitorGlideIdle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GlideinMonitorClientMonitorGlideRunning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GlideinMonitorClientMonitorGlideTotal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GlideinMonitorClientMonitorInfoAge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40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GlideinMonitorClientMonitorJobsIdle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GlideinMonitorClientMonitorJobsRunHere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GlideinMonitorClientMonitorJobsRunning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GlideinMonitorRequestedIdle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GlideinMonitorRequestedMaxGlideins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GlideinMonitorStatusHeld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GlideinMonitorStatusIdle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GlideinMonitorStatusIdleOther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GlideinMonitorStatusPending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GlideinMonitorStatusRunning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GlideinMonitorStatusStageIn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GlideinMonitorStatusStageOut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GlideinMonitorStatusWait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GlideinMonitorTotalClientMonitorGlideIdle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GlideinMonitorTotalClientMonitorGlideRunning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GlideinMonitorTotalClientMonitorGlideTotal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GlideinMonitorTotalClientMonitorInfoAge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40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GlideinMonitorTotalClientMonitorJobsIdle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GlideinMonitorTotalClientMonitorJobsRunHere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GlideinMonitorTotalClientMonitorJobsRunning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GlideinMonitorTotalRequestedIdle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GlideinMonitorTotalRequestedMaxGlideins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GlideinMonitorTotalStatusHeld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GlideinMonitorTotalStatusIdleOther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GlideinMonitorTotalStatusPending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GlideinMonitorTotalStatusStageIn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GlideinMonitorTotalStatusStageOut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GlideinMonitorTotalStatusWait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Monitoring data from factory and frontend relevant for this request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13711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488" y="486837"/>
            <a:ext cx="5915025" cy="1086454"/>
          </a:xfrm>
        </p:spPr>
        <p:txBody>
          <a:bodyPr/>
          <a:lstStyle/>
          <a:p>
            <a:r>
              <a:rPr lang="en-US" dirty="0" err="1" smtClean="0"/>
              <a:t>Classad</a:t>
            </a:r>
            <a:r>
              <a:rPr lang="en-US" dirty="0" smtClean="0"/>
              <a:t>: </a:t>
            </a:r>
            <a:r>
              <a:rPr lang="en-US" dirty="0" err="1" smtClean="0"/>
              <a:t>glideclient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File: </a:t>
            </a:r>
            <a:r>
              <a:rPr lang="en-US" dirty="0" err="1" smtClean="0"/>
              <a:t>frontend_publish.png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3965315"/>
              </p:ext>
            </p:extLst>
          </p:nvPr>
        </p:nvGraphicFramePr>
        <p:xfrm>
          <a:off x="536380" y="2095393"/>
          <a:ext cx="6094297" cy="854719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015973"/>
                <a:gridCol w="3078324"/>
              </a:tblGrid>
              <a:tr h="163286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Published </a:t>
                      </a:r>
                      <a:r>
                        <a:rPr lang="en-US" sz="1000" i="1" dirty="0" err="1" smtClean="0"/>
                        <a:t>glideclient</a:t>
                      </a:r>
                      <a:r>
                        <a:rPr lang="en-US" sz="1000" i="1" dirty="0" smtClean="0"/>
                        <a:t> </a:t>
                      </a:r>
                      <a:r>
                        <a:rPr lang="en-US" sz="1000" dirty="0" err="1" smtClean="0"/>
                        <a:t>Classad</a:t>
                      </a:r>
                      <a:endParaRPr lang="en-US" sz="1000" dirty="0"/>
                    </a:p>
                  </a:txBody>
                  <a:tcPr marL="48986" marR="48986" marT="24493" marB="24493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Comments</a:t>
                      </a:r>
                      <a:endParaRPr lang="en-US" sz="1000" dirty="0"/>
                    </a:p>
                  </a:txBody>
                  <a:tcPr marL="48986" marR="48986" marT="24493" marB="24493">
                    <a:solidFill>
                      <a:schemeClr val="accent2"/>
                    </a:solidFill>
                  </a:tcPr>
                </a:tc>
              </a:tr>
              <a:tr h="709069">
                <a:tc>
                  <a:txBody>
                    <a:bodyPr/>
                    <a:lstStyle/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ClientName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"Frontend-master-v1_0.main"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FrontendHAMode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"master"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FrontendName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"Frontend-master-v1_0"</a:t>
                      </a:r>
                    </a:p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GlideinMyType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GroupName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"main"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MyType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  <a:p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= "295664_TEST_SITE_1@v1_0@GlideinFactory-master@Frontend-master-v1_0.main"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Information about</a:t>
                      </a:r>
                      <a:r>
                        <a:rPr lang="en-US" sz="800" baseline="0" dirty="0" smtClean="0"/>
                        <a:t> the request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331879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ReqEncIdentity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"&lt;encrypted content&gt;"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ReqEncKeyCode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"&lt;encrypted content&gt;"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ReqGlidein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"TEST_SITE_1@v1_0@GlideinFactory-master"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ReqIdleGlideins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ReqMaxGlideins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"TEST_SITE_1@v1_0@GlideinFactory-master"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ReqPubKeyID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"d202c884184657ebeed3b651ca49ec14"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ReqRemoveExcess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"ALL"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Attributes that describe this request with sensitive information encrypted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709069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GlideinParamGLIDECLIENT_Rank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"1"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GlideinParamGLIDECLIENT_ReqNode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"fermicloud159.fnal.gov:8618"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GlideinParamGLIDEIN_Collector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"fermicloud159.fnal.gov:9619-9620"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GlideinParamUSE_MATCH_AUTH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"True"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Frontend</a:t>
                      </a:r>
                      <a:r>
                        <a:rPr lang="en-US" sz="800" baseline="0" dirty="0" smtClean="0"/>
                        <a:t> </a:t>
                      </a:r>
                      <a:r>
                        <a:rPr lang="en-US" sz="800" dirty="0" smtClean="0"/>
                        <a:t>configuration</a:t>
                      </a:r>
                      <a:r>
                        <a:rPr lang="en-US" sz="800" baseline="0" dirty="0" smtClean="0"/>
                        <a:t> attributes set as </a:t>
                      </a:r>
                      <a:r>
                        <a:rPr lang="ru-RU" sz="800" baseline="0" dirty="0" smtClean="0"/>
                        <a:t>"</a:t>
                      </a:r>
                      <a:r>
                        <a:rPr lang="en-US" sz="800" baseline="0" dirty="0" smtClean="0"/>
                        <a:t>parameter</a:t>
                      </a:r>
                      <a:r>
                        <a:rPr lang="ru-RU" sz="800" baseline="0" dirty="0" smtClean="0"/>
                        <a:t>"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897664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GlideinConfigFrontendCurbIdleVMsTotal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200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GlideinConfigFrontendCurbIdleVMsTotalGlobal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200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GlideinConfigFrontendCurbRunningTotal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90000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GlideinConfigFrontendCurbRunningTotalGlobal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90000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GlideinConfigFrontendMaxIdleVMsTotal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GlideinConfigFrontendMaxIdleVMsTotalGlobal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GlideinConfigFrontendMaxRunningTotal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GlideinConfigFrontendMaxRunningTotalGlobal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GlideinConfigGroupCurbIdleVMsPerEntry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5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GlideinConfigGroupCurbIdleVMsTotal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200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GlideinConfigGroupCurbRunningTotal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90000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GlideinConfigGroupMaxIdlePerEntry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GlideinConfigGroupMaxIdleVMsPerEntry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GlideinConfigGroupMaxIdleVMsTotal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GlideinConfigGroupMaxRunningPerEntry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GlideinConfigGroupMaxRunningTotal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100000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GlideinConfigGroupReserveIdlePerEntry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5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Various limits configured</a:t>
                      </a:r>
                      <a:r>
                        <a:rPr lang="en-US" sz="800" baseline="0" dirty="0" smtClean="0"/>
                        <a:t> applicable to this request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1652044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GlideinMonitorGlideinsFailed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GlideinMonitorGlideinsIdle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GlideinMonitorGlideinsIdleCores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GlideinMonitorGlideinsRunning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GlideinMonitorGlideinsRunningCores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GlideinMonitorGlideinsTotal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GlideinMonitorGlideinsTotalCores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GlideinMonitorIdleAll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GlideinMonitorOldIdle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GlideinMonitorProxyIdle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GlideinMonitorRunning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GlideinMonitorRunningHere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GlideinMonitorVomsIdle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Monitoring data applicable to this request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614771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AuthenticatedIdentity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"Frontend-master@fermicloud159.fnal.gov"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GlideinEncParamSecurityClass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"&lt;encrypted content&gt;"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GlideinEncParamSecurityName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"&lt;encrypted content&gt;"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GlideinEncParamSubmitProxy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"&lt;encrypted content&gt;"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Various security related attributes and encrypted</a:t>
                      </a:r>
                      <a:r>
                        <a:rPr lang="en-US" sz="800" baseline="0" dirty="0" smtClean="0"/>
                        <a:t> attributes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614771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WebDescriptFile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"description.g38dSg.cfg"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WebDescriptSign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"48da49c0a8312edb37dbd4f9a303d74fcf6ea912"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WebGroupDescriptFile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"description.g38dSg.cfg"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WebGroupDescriptSign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"276c036254eb126363347a3e058e6c348990b9b0"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WebGroupURL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"http://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gwms-web.fnal.gov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/fermicloud159/frontend/master/stage/frontend_Frontend-master-v1_0/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group_main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Pointers</a:t>
                      </a:r>
                      <a:r>
                        <a:rPr lang="en-US" sz="800" baseline="0" dirty="0" smtClean="0"/>
                        <a:t> to the frontend’s web distribution content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</a:tbl>
          </a:graphicData>
        </a:graphic>
      </p:graphicFrame>
      <p:grpSp>
        <p:nvGrpSpPr>
          <p:cNvPr id="8" name="Group 7"/>
          <p:cNvGrpSpPr/>
          <p:nvPr/>
        </p:nvGrpSpPr>
        <p:grpSpPr>
          <a:xfrm>
            <a:off x="865455" y="1653448"/>
            <a:ext cx="4354286" cy="369625"/>
            <a:chOff x="1255058" y="1380878"/>
            <a:chExt cx="8128000" cy="689968"/>
          </a:xfrm>
        </p:grpSpPr>
        <p:grpSp>
          <p:nvGrpSpPr>
            <p:cNvPr id="4" name="Group 3"/>
            <p:cNvGrpSpPr/>
            <p:nvPr/>
          </p:nvGrpSpPr>
          <p:grpSpPr>
            <a:xfrm>
              <a:off x="1255058" y="1515874"/>
              <a:ext cx="8128000" cy="554972"/>
              <a:chOff x="1255058" y="1515874"/>
              <a:chExt cx="7046260" cy="554972"/>
            </a:xfrm>
          </p:grpSpPr>
          <p:sp>
            <p:nvSpPr>
              <p:cNvPr id="6" name="Rectangle 5"/>
              <p:cNvSpPr/>
              <p:nvPr/>
            </p:nvSpPr>
            <p:spPr>
              <a:xfrm>
                <a:off x="1255058" y="1515874"/>
                <a:ext cx="2089686" cy="55497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smtClean="0"/>
                  <a:t>VO Frontend</a:t>
                </a:r>
                <a:endParaRPr lang="en-US" sz="1000" b="1" dirty="0"/>
              </a:p>
            </p:txBody>
          </p:sp>
          <p:sp>
            <p:nvSpPr>
              <p:cNvPr id="7" name="Rounded Rectangle 6"/>
              <p:cNvSpPr/>
              <p:nvPr/>
            </p:nvSpPr>
            <p:spPr>
              <a:xfrm>
                <a:off x="6862482" y="1515875"/>
                <a:ext cx="1438836" cy="554971"/>
              </a:xfrm>
              <a:prstGeom prst="roundRect">
                <a:avLst/>
              </a:prstGeom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/>
                  <a:t>Collector</a:t>
                </a:r>
                <a:endParaRPr lang="en-US" sz="1000" b="1" dirty="0"/>
              </a:p>
            </p:txBody>
          </p:sp>
          <p:cxnSp>
            <p:nvCxnSpPr>
              <p:cNvPr id="9" name="Straight Arrow Connector 8"/>
              <p:cNvCxnSpPr>
                <a:stCxn id="6" idx="3"/>
                <a:endCxn id="7" idx="1"/>
              </p:cNvCxnSpPr>
              <p:nvPr/>
            </p:nvCxnSpPr>
            <p:spPr>
              <a:xfrm>
                <a:off x="3344744" y="1793360"/>
                <a:ext cx="3517738" cy="2"/>
              </a:xfrm>
              <a:prstGeom prst="straightConnector1">
                <a:avLst/>
              </a:prstGeom>
              <a:ln w="25400">
                <a:solidFill>
                  <a:schemeClr val="tx1"/>
                </a:solidFill>
                <a:tailEnd type="stealth" w="med" len="lg"/>
              </a:ln>
              <a:effectLst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5" name="TextBox 4"/>
            <p:cNvSpPr txBox="1"/>
            <p:nvPr/>
          </p:nvSpPr>
          <p:spPr>
            <a:xfrm>
              <a:off x="4174433" y="1380878"/>
              <a:ext cx="2547022" cy="45961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/>
                <a:t>Publish </a:t>
              </a:r>
              <a:r>
                <a:rPr lang="en-US" sz="1000" dirty="0" err="1"/>
                <a:t>glidein</a:t>
              </a:r>
              <a:r>
                <a:rPr lang="en-US" sz="1000" dirty="0"/>
                <a:t> </a:t>
              </a:r>
              <a:r>
                <a:rPr lang="en-US" sz="1000" dirty="0" smtClean="0"/>
                <a:t>request</a:t>
              </a:r>
              <a:endParaRPr lang="en-US" sz="1000" dirty="0"/>
            </a:p>
          </p:txBody>
        </p:sp>
      </p:grpSp>
    </p:spTree>
    <p:extLst>
      <p:ext uri="{BB962C8B-B14F-4D97-AF65-F5344CB8AC3E}">
        <p14:creationId xmlns:p14="http://schemas.microsoft.com/office/powerpoint/2010/main" val="632809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1488" y="486837"/>
            <a:ext cx="5915025" cy="1086454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Classad</a:t>
            </a:r>
            <a:r>
              <a:rPr lang="en-US" dirty="0" smtClean="0"/>
              <a:t>: </a:t>
            </a:r>
            <a:r>
              <a:rPr lang="en-US" dirty="0" err="1" smtClean="0"/>
              <a:t>glideresource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File: </a:t>
            </a:r>
            <a:r>
              <a:rPr lang="en-US" dirty="0" err="1" smtClean="0"/>
              <a:t>frontend_publish_resource.png</a:t>
            </a:r>
            <a:endParaRPr lang="en-US" dirty="0"/>
          </a:p>
        </p:txBody>
      </p:sp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4827924"/>
              </p:ext>
            </p:extLst>
          </p:nvPr>
        </p:nvGraphicFramePr>
        <p:xfrm>
          <a:off x="536380" y="2162647"/>
          <a:ext cx="6094297" cy="4176850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015973"/>
                <a:gridCol w="3078324"/>
              </a:tblGrid>
              <a:tr h="163286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Published </a:t>
                      </a:r>
                      <a:r>
                        <a:rPr lang="en-US" sz="1000" i="1" dirty="0" err="1" smtClean="0"/>
                        <a:t>glideresource</a:t>
                      </a:r>
                      <a:r>
                        <a:rPr lang="en-US" sz="1000" i="1" dirty="0" smtClean="0"/>
                        <a:t> </a:t>
                      </a:r>
                      <a:r>
                        <a:rPr lang="en-US" sz="1000" dirty="0" err="1" smtClean="0"/>
                        <a:t>Classad</a:t>
                      </a:r>
                      <a:endParaRPr lang="en-US" sz="1000" dirty="0"/>
                    </a:p>
                  </a:txBody>
                  <a:tcPr marL="48986" marR="48986" marT="24493" marB="24493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Comments</a:t>
                      </a:r>
                      <a:endParaRPr lang="en-US" sz="1000" dirty="0"/>
                    </a:p>
                  </a:txBody>
                  <a:tcPr marL="48986" marR="48986" marT="24493" marB="24493">
                    <a:solidFill>
                      <a:schemeClr val="accent2"/>
                    </a:solidFill>
                  </a:tcPr>
                </a:tc>
              </a:tr>
              <a:tr h="709069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GlideFactoryName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"TEST_SITE_1@v1_0@GlideinFactory-master"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GlideFrontendHAMode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"master"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GlideFrontendName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"Frontend-master-v1_0"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GlideGroupName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"main"</a:t>
                      </a:r>
                    </a:p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GlideinMyType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glideresource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MyType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glideresource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</a:p>
                    <a:p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= "TEST_SITE_1@v1_0@GlideinFactory-master@Frontend-master-v1_0.main"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Information about</a:t>
                      </a:r>
                      <a:r>
                        <a:rPr lang="en-US" sz="800" baseline="0" dirty="0" smtClean="0"/>
                        <a:t> the resource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709069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GlideClientConstraintFactoryCondorExpr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"True"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GlideClientConstraintJobCondorExpr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"((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JobUniverse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==5)&amp;&amp;(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GLIDEIN_Is_Monitor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=!= TRUE)&amp;&amp;(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JOB_Is_Monitor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=!= TRUE)) &amp;&amp; ((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DESIRED_Sites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=!=UNDEFINED))"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GlideClientMatchingGlideinCondorExpr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"((True) and (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getGlideinCpusNum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) &gt;= 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int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(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job.get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(\"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RequestCpus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\", 1)))) and (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[\"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attrs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\"][\"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GLIDEIN_Site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\"] in job[\"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DESIRED_Sites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\"].split(\",\"))"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GlideClientMatchingInternalPythonExpr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"(True) &amp;&amp; ((</a:t>
                      </a: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GLIDEIN_Site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=!=UNDEFINED))"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dirty="0" smtClean="0"/>
                        <a:t>Frontend</a:t>
                      </a:r>
                      <a:r>
                        <a:rPr lang="en-US" sz="800" baseline="0" dirty="0" smtClean="0"/>
                        <a:t> policy </a:t>
                      </a:r>
                      <a:r>
                        <a:rPr lang="en-US" sz="800" dirty="0" smtClean="0"/>
                        <a:t>configuration</a:t>
                      </a:r>
                      <a:r>
                        <a:rPr lang="en-US" sz="800" baseline="0" dirty="0" smtClean="0"/>
                        <a:t> applicable for this resource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243897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GlideClientConfigFrontendCurbIdleVMsTotal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200</a:t>
                      </a:r>
                    </a:p>
                    <a:p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[</a:t>
                      </a:r>
                      <a:r>
                        <a:rPr lang="is-I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…]</a:t>
                      </a:r>
                      <a:endParaRPr lang="en-US" sz="8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GlideClientConfigGroupReserveIdlePerEntry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5</a:t>
                      </a: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GlideFactoryConfigPerFrontendMaxGlideins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""</a:t>
                      </a:r>
                    </a:p>
                    <a:p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[</a:t>
                      </a:r>
                      <a:r>
                        <a:rPr lang="is-I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…]</a:t>
                      </a:r>
                      <a:endParaRPr lang="en-US" sz="8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GlideFactoryConfigPerFrontendMaxIdle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""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baseline="0" dirty="0" err="1" smtClean="0"/>
                        <a:t>GlideClientConfig</a:t>
                      </a:r>
                      <a:r>
                        <a:rPr lang="en-US" sz="800" baseline="0" dirty="0" smtClean="0"/>
                        <a:t>* and </a:t>
                      </a:r>
                      <a:r>
                        <a:rPr lang="en-US" sz="800" baseline="0" dirty="0" err="1" smtClean="0"/>
                        <a:t>GlideFactoryConfig</a:t>
                      </a:r>
                      <a:r>
                        <a:rPr lang="en-US" sz="800" baseline="0" dirty="0" smtClean="0"/>
                        <a:t>* represent </a:t>
                      </a:r>
                      <a:r>
                        <a:rPr lang="en-US" sz="800" dirty="0" smtClean="0"/>
                        <a:t>various limits configured</a:t>
                      </a:r>
                      <a:r>
                        <a:rPr lang="en-US" sz="800" baseline="0" dirty="0" smtClean="0"/>
                        <a:t> in the frontend and factory respectively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  <a:tr h="428875">
                <a:tc>
                  <a:txBody>
                    <a:bodyPr/>
                    <a:lstStyle/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GlideClientMonitorGlideinsFailed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[</a:t>
                      </a:r>
                      <a:r>
                        <a:rPr lang="is-I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…]</a:t>
                      </a:r>
                      <a:endParaRPr lang="en-US" sz="800" b="1" kern="1200" dirty="0" smtClean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GlideClientMonitorJobsRunningMax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10000</a:t>
                      </a:r>
                    </a:p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GlideFactoryMonitorRequestedIdle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  <a:p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[</a:t>
                      </a:r>
                      <a:r>
                        <a:rPr lang="is-I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…]</a:t>
                      </a:r>
                    </a:p>
                    <a:p>
                      <a:pPr marL="0" marR="0" indent="0" algn="l" defTabSz="6858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800" b="1" kern="1200" dirty="0" err="1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GlideFactoryMonitorTotalStatusWait</a:t>
                      </a:r>
                      <a:r>
                        <a:rPr lang="en-US" sz="800" b="1" kern="1200" dirty="0" smtClean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 = 0</a:t>
                      </a:r>
                    </a:p>
                  </a:txBody>
                  <a:tcPr marL="48986" marR="48986" marT="24493" marB="24493"/>
                </a:tc>
                <a:tc>
                  <a:txBody>
                    <a:bodyPr/>
                    <a:lstStyle/>
                    <a:p>
                      <a:r>
                        <a:rPr lang="en-US" sz="800" baseline="0" dirty="0" err="1" smtClean="0"/>
                        <a:t>GlideClientMonitor</a:t>
                      </a:r>
                      <a:r>
                        <a:rPr lang="en-US" sz="800" baseline="0" dirty="0" smtClean="0"/>
                        <a:t>* and </a:t>
                      </a:r>
                      <a:r>
                        <a:rPr lang="en-US" sz="800" baseline="0" dirty="0" err="1" smtClean="0"/>
                        <a:t>GlideFactoryMonitor</a:t>
                      </a:r>
                      <a:r>
                        <a:rPr lang="en-US" sz="800" baseline="0" dirty="0" smtClean="0"/>
                        <a:t>* represent </a:t>
                      </a:r>
                      <a:r>
                        <a:rPr lang="en-US" sz="800" dirty="0" smtClean="0"/>
                        <a:t>monitoring information</a:t>
                      </a:r>
                      <a:r>
                        <a:rPr lang="en-US" sz="800" baseline="0" dirty="0" smtClean="0"/>
                        <a:t> applicable to this resource from the frontend and factory respectively</a:t>
                      </a:r>
                      <a:endParaRPr lang="en-US" sz="800" dirty="0"/>
                    </a:p>
                  </a:txBody>
                  <a:tcPr marL="48986" marR="48986" marT="24493" marB="24493"/>
                </a:tc>
              </a:tr>
            </a:tbl>
          </a:graphicData>
        </a:graphic>
      </p:graphicFrame>
      <p:grpSp>
        <p:nvGrpSpPr>
          <p:cNvPr id="8" name="Group 7"/>
          <p:cNvGrpSpPr/>
          <p:nvPr/>
        </p:nvGrpSpPr>
        <p:grpSpPr>
          <a:xfrm>
            <a:off x="865455" y="1653448"/>
            <a:ext cx="4354286" cy="369625"/>
            <a:chOff x="1255058" y="1380878"/>
            <a:chExt cx="8128000" cy="689968"/>
          </a:xfrm>
        </p:grpSpPr>
        <p:grpSp>
          <p:nvGrpSpPr>
            <p:cNvPr id="4" name="Group 3"/>
            <p:cNvGrpSpPr/>
            <p:nvPr/>
          </p:nvGrpSpPr>
          <p:grpSpPr>
            <a:xfrm>
              <a:off x="1255058" y="1515874"/>
              <a:ext cx="8128000" cy="554972"/>
              <a:chOff x="1255058" y="1515874"/>
              <a:chExt cx="7046260" cy="554972"/>
            </a:xfrm>
          </p:grpSpPr>
          <p:sp>
            <p:nvSpPr>
              <p:cNvPr id="6" name="Rectangle 5"/>
              <p:cNvSpPr/>
              <p:nvPr/>
            </p:nvSpPr>
            <p:spPr>
              <a:xfrm>
                <a:off x="1255058" y="1515874"/>
                <a:ext cx="2089686" cy="554970"/>
              </a:xfrm>
              <a:prstGeom prst="rect">
                <a:avLst/>
              </a:prstGeom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smtClean="0"/>
                  <a:t>VO Frontend</a:t>
                </a:r>
                <a:endParaRPr lang="en-US" sz="1000" b="1" dirty="0"/>
              </a:p>
            </p:txBody>
          </p:sp>
          <p:sp>
            <p:nvSpPr>
              <p:cNvPr id="7" name="Rounded Rectangle 6"/>
              <p:cNvSpPr/>
              <p:nvPr/>
            </p:nvSpPr>
            <p:spPr>
              <a:xfrm>
                <a:off x="6862482" y="1515875"/>
                <a:ext cx="1438836" cy="554971"/>
              </a:xfrm>
              <a:prstGeom prst="roundRect">
                <a:avLst/>
              </a:prstGeom>
            </p:spPr>
            <p:style>
              <a:lnRef idx="2">
                <a:schemeClr val="accent6">
                  <a:shade val="50000"/>
                </a:schemeClr>
              </a:lnRef>
              <a:fillRef idx="1">
                <a:schemeClr val="accent6"/>
              </a:fillRef>
              <a:effectRef idx="0">
                <a:schemeClr val="accent6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1000" b="1" dirty="0" smtClean="0"/>
                  <a:t>VO Collector</a:t>
                </a:r>
                <a:endParaRPr lang="en-US" sz="1000" b="1" dirty="0"/>
              </a:p>
            </p:txBody>
          </p:sp>
          <p:cxnSp>
            <p:nvCxnSpPr>
              <p:cNvPr id="9" name="Straight Arrow Connector 8"/>
              <p:cNvCxnSpPr>
                <a:stCxn id="6" idx="3"/>
                <a:endCxn id="7" idx="1"/>
              </p:cNvCxnSpPr>
              <p:nvPr/>
            </p:nvCxnSpPr>
            <p:spPr>
              <a:xfrm>
                <a:off x="3344744" y="1793360"/>
                <a:ext cx="3517738" cy="2"/>
              </a:xfrm>
              <a:prstGeom prst="straightConnector1">
                <a:avLst/>
              </a:prstGeom>
              <a:ln w="25400">
                <a:solidFill>
                  <a:schemeClr val="tx1"/>
                </a:solidFill>
                <a:tailEnd type="stealth" w="med" len="lg"/>
              </a:ln>
              <a:effectLst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5" name="TextBox 4"/>
            <p:cNvSpPr txBox="1"/>
            <p:nvPr/>
          </p:nvSpPr>
          <p:spPr>
            <a:xfrm>
              <a:off x="4174433" y="1380878"/>
              <a:ext cx="3157446" cy="45961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/>
                <a:t>Publish </a:t>
              </a:r>
              <a:r>
                <a:rPr lang="en-US" sz="1000" dirty="0" smtClean="0"/>
                <a:t>resource information</a:t>
              </a:r>
              <a:endParaRPr lang="en-US" sz="1000" dirty="0"/>
            </a:p>
          </p:txBody>
        </p:sp>
      </p:grpSp>
    </p:spTree>
    <p:extLst>
      <p:ext uri="{BB962C8B-B14F-4D97-AF65-F5344CB8AC3E}">
        <p14:creationId xmlns:p14="http://schemas.microsoft.com/office/powerpoint/2010/main" val="1129049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259</TotalTime>
  <Words>936</Words>
  <Application>Microsoft Macintosh PowerPoint</Application>
  <PresentationFormat>On-screen Show (4:3)</PresentationFormat>
  <Paragraphs>220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Calibri</vt:lpstr>
      <vt:lpstr>Calibri Light</vt:lpstr>
      <vt:lpstr>Arial</vt:lpstr>
      <vt:lpstr>Office Theme</vt:lpstr>
      <vt:lpstr>PowerPoint Presentation</vt:lpstr>
      <vt:lpstr>Classad: glidefactory File: factory_publish.png</vt:lpstr>
      <vt:lpstr>Classad: glidefactoryclient File: factory_client_publish.png</vt:lpstr>
      <vt:lpstr>Classad: glideclient File: frontend_publish.png</vt:lpstr>
      <vt:lpstr>Classad: glideresource File: frontend_publish_resource.png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Parag A Mhashilkar</cp:lastModifiedBy>
  <cp:revision>41</cp:revision>
  <dcterms:created xsi:type="dcterms:W3CDTF">2016-03-10T17:46:18Z</dcterms:created>
  <dcterms:modified xsi:type="dcterms:W3CDTF">2016-03-10T22:09:16Z</dcterms:modified>
</cp:coreProperties>
</file>

<file path=docProps/thumbnail.jpeg>
</file>